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5" r:id="rId9"/>
    <p:sldId id="266" r:id="rId10"/>
    <p:sldId id="264" r:id="rId11"/>
    <p:sldId id="267" r:id="rId12"/>
    <p:sldId id="268" r:id="rId13"/>
    <p:sldId id="269" r:id="rId14"/>
    <p:sldId id="270" r:id="rId15"/>
    <p:sldId id="271" r:id="rId16"/>
    <p:sldId id="273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34EE6D4-6876-4182-8106-C3896A9E130C}" type="datetimeFigureOut">
              <a:rPr lang="ko-KR" altLang="en-US" smtClean="0"/>
              <a:pPr/>
              <a:t>2009-12-02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3D950AE-FA51-472F-A9A1-852D4014EC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nn.com/2009/SHOWBIZ/Music/05/04/madonna.adoption/inde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nn.com/2009/SHOWBIZ/Music/05/04/madonna.adoption/index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nn.com/2009/SHOWBIZ/Music/05/04/madonna.adoption/index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28662" y="1428736"/>
            <a:ext cx="7643866" cy="1500198"/>
          </a:xfrm>
        </p:spPr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itchFamily="34" charset="0"/>
              </a:rPr>
              <a:t>Celebrity Adoption</a:t>
            </a:r>
            <a:endParaRPr lang="ko-KR" altLang="en-US" sz="4000" b="1" dirty="0">
              <a:latin typeface="Calibri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43406" y="4071942"/>
            <a:ext cx="4500594" cy="2143140"/>
          </a:xfrm>
        </p:spPr>
        <p:txBody>
          <a:bodyPr>
            <a:normAutofit/>
          </a:bodyPr>
          <a:lstStyle/>
          <a:p>
            <a:r>
              <a:rPr lang="en-US" altLang="ko-KR" dirty="0" err="1" smtClean="0">
                <a:latin typeface="Calibri" pitchFamily="34" charset="0"/>
              </a:rPr>
              <a:t>Nayoung</a:t>
            </a:r>
            <a:r>
              <a:rPr lang="en-US" altLang="ko-KR" dirty="0" smtClean="0">
                <a:latin typeface="Calibri" pitchFamily="34" charset="0"/>
              </a:rPr>
              <a:t> </a:t>
            </a:r>
            <a:r>
              <a:rPr lang="en-US" altLang="ko-KR" dirty="0" err="1" smtClean="0">
                <a:latin typeface="Calibri" pitchFamily="34" charset="0"/>
              </a:rPr>
              <a:t>kim</a:t>
            </a:r>
            <a:endParaRPr lang="en-US" altLang="ko-KR" dirty="0" smtClean="0">
              <a:latin typeface="Calibri" pitchFamily="34" charset="0"/>
            </a:endParaRPr>
          </a:p>
          <a:p>
            <a:r>
              <a:rPr lang="en-US" altLang="ko-KR" dirty="0" smtClean="0">
                <a:latin typeface="Calibri" pitchFamily="34" charset="0"/>
              </a:rPr>
              <a:t>LLT 895, section 2</a:t>
            </a:r>
          </a:p>
          <a:p>
            <a:r>
              <a:rPr lang="en-US" altLang="ko-KR" dirty="0" smtClean="0">
                <a:latin typeface="Calibri" pitchFamily="34" charset="0"/>
              </a:rPr>
              <a:t>December 2, </a:t>
            </a:r>
            <a:r>
              <a:rPr lang="en-US" altLang="ko-KR" dirty="0" smtClean="0">
                <a:latin typeface="Calibri" pitchFamily="34" charset="0"/>
              </a:rPr>
              <a:t>2009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itchFamily="34" charset="0"/>
              </a:rPr>
              <a:t> This activity is for helping students to acquire new words in context</a:t>
            </a:r>
          </a:p>
          <a:p>
            <a:pPr>
              <a:buNone/>
            </a:pPr>
            <a:r>
              <a:rPr lang="en-US" altLang="ko-KR" sz="2800" dirty="0" smtClean="0">
                <a:latin typeface="Calibri" pitchFamily="34" charset="0"/>
              </a:rPr>
              <a:t>1. Ss </a:t>
            </a:r>
            <a:r>
              <a:rPr lang="en-US" altLang="ko-KR" sz="2800" dirty="0" smtClean="0">
                <a:latin typeface="Calibri" pitchFamily="34" charset="0"/>
              </a:rPr>
              <a:t>write </a:t>
            </a:r>
            <a:r>
              <a:rPr lang="en-US" altLang="ko-KR" sz="2800" dirty="0" smtClean="0">
                <a:latin typeface="Calibri" pitchFamily="34" charset="0"/>
              </a:rPr>
              <a:t>down the words in bold into  the table</a:t>
            </a:r>
          </a:p>
          <a:p>
            <a:pPr>
              <a:buNone/>
            </a:pPr>
            <a:r>
              <a:rPr lang="en-US" altLang="ko-KR" sz="2800" dirty="0" smtClean="0">
                <a:latin typeface="Calibri" pitchFamily="34" charset="0"/>
              </a:rPr>
              <a:t>2. Ss </a:t>
            </a:r>
            <a:r>
              <a:rPr lang="en-US" altLang="ko-KR" sz="2800" dirty="0" smtClean="0">
                <a:latin typeface="Calibri" pitchFamily="34" charset="0"/>
              </a:rPr>
              <a:t>guess </a:t>
            </a:r>
            <a:r>
              <a:rPr lang="en-US" altLang="ko-KR" sz="2800" dirty="0" smtClean="0">
                <a:latin typeface="Calibri" pitchFamily="34" charset="0"/>
              </a:rPr>
              <a:t>the meaning of words “in context”</a:t>
            </a:r>
          </a:p>
          <a:p>
            <a:pPr>
              <a:buNone/>
            </a:pPr>
            <a:r>
              <a:rPr lang="en-US" altLang="ko-KR" sz="2800" dirty="0" smtClean="0">
                <a:latin typeface="Calibri" pitchFamily="34" charset="0"/>
              </a:rPr>
              <a:t>3. Ss </a:t>
            </a:r>
            <a:r>
              <a:rPr lang="en-US" altLang="ko-KR" sz="2800" dirty="0" smtClean="0">
                <a:latin typeface="Calibri" pitchFamily="34" charset="0"/>
              </a:rPr>
              <a:t>get </a:t>
            </a:r>
            <a:r>
              <a:rPr lang="en-US" altLang="ko-KR" sz="2800" dirty="0" smtClean="0">
                <a:latin typeface="Calibri" pitchFamily="34" charset="0"/>
              </a:rPr>
              <a:t>into groups of </a:t>
            </a:r>
            <a:r>
              <a:rPr lang="en-US" altLang="ko-KR" sz="2800" dirty="0" smtClean="0">
                <a:latin typeface="Calibri" pitchFamily="34" charset="0"/>
              </a:rPr>
              <a:t>three or four, and </a:t>
            </a:r>
            <a:r>
              <a:rPr lang="en-US" altLang="ko-KR" sz="2800" dirty="0" smtClean="0">
                <a:latin typeface="Calibri" pitchFamily="34" charset="0"/>
              </a:rPr>
              <a:t>compare their answers each other</a:t>
            </a:r>
          </a:p>
          <a:p>
            <a:pPr>
              <a:buNone/>
            </a:pPr>
            <a:r>
              <a:rPr lang="en-US" altLang="ko-KR" sz="2800" dirty="0" smtClean="0">
                <a:latin typeface="Calibri" pitchFamily="34" charset="0"/>
              </a:rPr>
              <a:t>4. </a:t>
            </a:r>
            <a:r>
              <a:rPr lang="en-US" altLang="ko-KR" sz="2800" dirty="0" smtClean="0">
                <a:latin typeface="Calibri" pitchFamily="34" charset="0"/>
              </a:rPr>
              <a:t>Teacher goes ove</a:t>
            </a:r>
            <a:r>
              <a:rPr lang="en-US" altLang="ko-KR" sz="2800" dirty="0" smtClean="0">
                <a:latin typeface="Calibri" pitchFamily="34" charset="0"/>
              </a:rPr>
              <a:t>r the meaning of words with students to check whether the students get </a:t>
            </a:r>
            <a:r>
              <a:rPr lang="en-US" altLang="ko-KR" sz="2800" dirty="0" smtClean="0">
                <a:latin typeface="Calibri" pitchFamily="34" charset="0"/>
              </a:rPr>
              <a:t>the right  </a:t>
            </a:r>
            <a:r>
              <a:rPr lang="en-US" altLang="ko-KR" sz="2800" dirty="0" smtClean="0">
                <a:latin typeface="Calibri" pitchFamily="34" charset="0"/>
              </a:rPr>
              <a:t>meaning of words </a:t>
            </a:r>
            <a:r>
              <a:rPr lang="en-US" altLang="ko-KR" sz="2800" dirty="0" smtClean="0">
                <a:latin typeface="Calibri" pitchFamily="34" charset="0"/>
              </a:rPr>
              <a:t>after </a:t>
            </a:r>
            <a:r>
              <a:rPr lang="en-US" altLang="ko-KR" sz="2800" dirty="0" smtClean="0">
                <a:latin typeface="Calibri" pitchFamily="34" charset="0"/>
              </a:rPr>
              <a:t>students’ pair work.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928926" y="571480"/>
            <a:ext cx="5911599" cy="939784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Guess the meaning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786578" y="142852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F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45927" cy="1143000"/>
          </a:xfrm>
        </p:spPr>
        <p:txBody>
          <a:bodyPr>
            <a:normAutofit fontScale="90000"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Role Play </a:t>
            </a:r>
            <a:br>
              <a:rPr lang="en-US" altLang="ko-KR" sz="3600" b="1" dirty="0" smtClean="0">
                <a:latin typeface="Calibri" pitchFamily="34" charset="0"/>
              </a:rPr>
            </a:br>
            <a:r>
              <a:rPr lang="en-US" altLang="ko-KR" sz="3600" b="1" dirty="0" smtClean="0">
                <a:latin typeface="Calibri" pitchFamily="34" charset="0"/>
              </a:rPr>
              <a:t>TV </a:t>
            </a:r>
            <a:r>
              <a:rPr lang="en-US" altLang="ko-KR" sz="3600" b="1" dirty="0" smtClean="0">
                <a:latin typeface="Calibri" pitchFamily="34" charset="0"/>
              </a:rPr>
              <a:t>interview with </a:t>
            </a:r>
            <a:r>
              <a:rPr lang="en-US" altLang="ko-KR" sz="3600" b="1" dirty="0" smtClean="0">
                <a:latin typeface="Calibri" pitchFamily="34" charset="0"/>
              </a:rPr>
              <a:t>Madonna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sz="half" idx="2"/>
          </p:nvPr>
        </p:nvSpPr>
        <p:spPr>
          <a:xfrm>
            <a:off x="500034" y="1785926"/>
            <a:ext cx="8286808" cy="20002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ko-KR" sz="2800" dirty="0" smtClean="0">
                <a:latin typeface="Calibri" pitchFamily="34" charset="0"/>
              </a:rPr>
              <a:t>     Imagine you are a CNN television news reporter. You have an interview with Madonna(student B). Prepare three questions you want to ask her about her adoption of an orphan from Africa for 3 minutes. And while interviewing, student A has to take notes to report it later.</a:t>
            </a:r>
          </a:p>
          <a:p>
            <a:pPr>
              <a:buNone/>
            </a:pP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>
          <a:xfrm>
            <a:off x="500034" y="1285860"/>
            <a:ext cx="2071702" cy="571504"/>
          </a:xfrm>
        </p:spPr>
        <p:txBody>
          <a:bodyPr/>
          <a:lstStyle/>
          <a:p>
            <a:r>
              <a:rPr lang="en-US" altLang="ko-KR" b="1" dirty="0" smtClean="0">
                <a:latin typeface="Calibri" pitchFamily="34" charset="0"/>
              </a:rPr>
              <a:t>Student A</a:t>
            </a:r>
            <a:endParaRPr lang="ko-KR" altLang="en-US" b="1" dirty="0">
              <a:latin typeface="Calibri" pitchFamily="34" charset="0"/>
            </a:endParaRPr>
          </a:p>
        </p:txBody>
      </p:sp>
      <p:sp>
        <p:nvSpPr>
          <p:cNvPr id="7" name="내용 개체 틀 6"/>
          <p:cNvSpPr>
            <a:spLocks noGrp="1"/>
          </p:cNvSpPr>
          <p:nvPr>
            <p:ph sz="half" idx="4"/>
          </p:nvPr>
        </p:nvSpPr>
        <p:spPr>
          <a:xfrm>
            <a:off x="500034" y="4357694"/>
            <a:ext cx="8143933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dirty="0" smtClean="0"/>
              <a:t>     </a:t>
            </a:r>
            <a:r>
              <a:rPr lang="en-US" altLang="ko-KR" sz="2600" dirty="0" smtClean="0">
                <a:latin typeface="Calibri" pitchFamily="34" charset="0"/>
              </a:rPr>
              <a:t>Imagine you are Madonna! You have an interview with a CNN TV news reporter (student A) about her adoption. Think about three things you want to mention in the interview, and write them down for 3 minutes.</a:t>
            </a:r>
            <a:endParaRPr lang="ko-KR" altLang="en-US" sz="2600" dirty="0">
              <a:latin typeface="Calibri" pitchFamily="34" charset="0"/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3"/>
          </p:nvPr>
        </p:nvSpPr>
        <p:spPr>
          <a:xfrm>
            <a:off x="428596" y="3714752"/>
            <a:ext cx="2286016" cy="714380"/>
          </a:xfrm>
        </p:spPr>
        <p:txBody>
          <a:bodyPr/>
          <a:lstStyle/>
          <a:p>
            <a:r>
              <a:rPr lang="en-US" altLang="ko-KR" b="1" dirty="0" smtClean="0">
                <a:latin typeface="Calibri" pitchFamily="34" charset="0"/>
              </a:rPr>
              <a:t>Student B</a:t>
            </a:r>
            <a:endParaRPr lang="ko-KR" altLang="en-US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786578" y="142852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G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sz="2800" dirty="0" smtClean="0">
                <a:latin typeface="Calibri" pitchFamily="34" charset="0"/>
              </a:rPr>
              <a:t>First, </a:t>
            </a:r>
            <a:r>
              <a:rPr lang="en-US" altLang="ko-KR" sz="2800" dirty="0" smtClean="0">
                <a:latin typeface="Calibri" pitchFamily="34" charset="0"/>
              </a:rPr>
              <a:t>teacher provides </a:t>
            </a:r>
            <a:r>
              <a:rPr lang="en-US" altLang="ko-KR" sz="2800" dirty="0" smtClean="0">
                <a:latin typeface="Calibri" pitchFamily="34" charset="0"/>
              </a:rPr>
              <a:t>a short description of the video clip, and </a:t>
            </a:r>
            <a:r>
              <a:rPr lang="en-US" altLang="ko-KR" sz="2800" dirty="0" smtClean="0">
                <a:latin typeface="Calibri" pitchFamily="34" charset="0"/>
              </a:rPr>
              <a:t>asks </a:t>
            </a:r>
            <a:r>
              <a:rPr lang="en-US" altLang="ko-KR" sz="2800" dirty="0" smtClean="0">
                <a:latin typeface="Calibri" pitchFamily="34" charset="0"/>
              </a:rPr>
              <a:t>students to read the questions on the worksheet H </a:t>
            </a:r>
          </a:p>
          <a:p>
            <a:r>
              <a:rPr lang="en-US" altLang="ko-KR" sz="2800" dirty="0" smtClean="0">
                <a:latin typeface="Calibri" pitchFamily="34" charset="0"/>
              </a:rPr>
              <a:t>After reading the questions, students </a:t>
            </a:r>
            <a:r>
              <a:rPr lang="en-US" altLang="ko-KR" sz="2800" dirty="0" smtClean="0">
                <a:latin typeface="Calibri" pitchFamily="34" charset="0"/>
              </a:rPr>
              <a:t>watch </a:t>
            </a:r>
            <a:r>
              <a:rPr lang="en-US" altLang="ko-KR" sz="2800" dirty="0" smtClean="0">
                <a:latin typeface="Calibri" pitchFamily="34" charset="0"/>
              </a:rPr>
              <a:t>the short video news clip, </a:t>
            </a:r>
            <a:r>
              <a:rPr lang="en-US" altLang="ko-KR" sz="2800" dirty="0" smtClean="0">
                <a:latin typeface="Calibri" pitchFamily="34" charset="0"/>
              </a:rPr>
              <a:t>“Larry King Live-Madonna’s Adoption”</a:t>
            </a:r>
            <a:endParaRPr lang="en-US" altLang="ko-KR" sz="2800" dirty="0" smtClean="0">
              <a:latin typeface="Calibri" pitchFamily="34" charset="0"/>
            </a:endParaRPr>
          </a:p>
          <a:p>
            <a:pPr>
              <a:buNone/>
            </a:pPr>
            <a:r>
              <a:rPr lang="en-US" altLang="ko-KR" sz="1800" dirty="0" smtClean="0">
                <a:latin typeface="Calibri" pitchFamily="34" charset="0"/>
              </a:rPr>
              <a:t>          (</a:t>
            </a:r>
            <a:r>
              <a:rPr lang="en-US" sz="1800" dirty="0" smtClean="0"/>
              <a:t>http://www.youtube.com/watch?v=M8_sVJXFBZU</a:t>
            </a:r>
            <a:r>
              <a:rPr lang="en-US" sz="1800" dirty="0" smtClean="0">
                <a:latin typeface="Calibri" pitchFamily="34" charset="0"/>
              </a:rPr>
              <a:t>)</a:t>
            </a:r>
            <a:endParaRPr lang="en-US" sz="1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Students </a:t>
            </a:r>
            <a:r>
              <a:rPr lang="en-US" altLang="ko-KR" sz="2800" dirty="0" smtClean="0">
                <a:latin typeface="Calibri" pitchFamily="34" charset="0"/>
              </a:rPr>
              <a:t>answer to the </a:t>
            </a:r>
            <a:r>
              <a:rPr lang="en-US" altLang="ko-KR" sz="2800" dirty="0" smtClean="0">
                <a:latin typeface="Calibri" pitchFamily="34" charset="0"/>
              </a:rPr>
              <a:t>three questions on the worksheet H, and then compare their answers in pairs</a:t>
            </a:r>
          </a:p>
          <a:p>
            <a:r>
              <a:rPr lang="en-US" altLang="ko-KR" sz="2800" dirty="0" smtClean="0">
                <a:latin typeface="Calibri" pitchFamily="34" charset="0"/>
              </a:rPr>
              <a:t>After pair work, students </a:t>
            </a:r>
            <a:r>
              <a:rPr lang="en-US" altLang="ko-KR" sz="2800" dirty="0" smtClean="0">
                <a:latin typeface="Calibri" pitchFamily="34" charset="0"/>
              </a:rPr>
              <a:t>talk </a:t>
            </a:r>
            <a:r>
              <a:rPr lang="en-US" altLang="ko-KR" sz="2800" dirty="0" smtClean="0">
                <a:latin typeface="Calibri" pitchFamily="34" charset="0"/>
              </a:rPr>
              <a:t>about the answers as a whole class</a:t>
            </a:r>
          </a:p>
          <a:p>
            <a:endParaRPr lang="en-US" altLang="ko-KR" sz="2800" dirty="0" smtClean="0">
              <a:latin typeface="Calibri" pitchFamily="34" charset="0"/>
            </a:endParaRPr>
          </a:p>
          <a:p>
            <a:endParaRPr lang="en-US" altLang="ko-KR" sz="2800" dirty="0" smtClean="0">
              <a:latin typeface="Calibri" pitchFamily="34" charset="0"/>
            </a:endParaRPr>
          </a:p>
          <a:p>
            <a:pPr>
              <a:buNone/>
            </a:pPr>
            <a:endParaRPr lang="en-US" altLang="ko-KR" sz="1600" dirty="0" smtClean="0">
              <a:latin typeface="Calibri" pitchFamily="34" charset="0"/>
            </a:endParaRPr>
          </a:p>
          <a:p>
            <a:pPr>
              <a:buNone/>
            </a:pP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4357686" y="714356"/>
            <a:ext cx="3714777" cy="939784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Listening activity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9" name="제목 6"/>
          <p:cNvSpPr txBox="1">
            <a:spLocks/>
          </p:cNvSpPr>
          <p:nvPr/>
        </p:nvSpPr>
        <p:spPr>
          <a:xfrm>
            <a:off x="6715140" y="285728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H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3043246"/>
          </a:xfrm>
        </p:spPr>
        <p:txBody>
          <a:bodyPr>
            <a:normAutofit lnSpcReduction="10000"/>
          </a:bodyPr>
          <a:lstStyle/>
          <a:p>
            <a:r>
              <a:rPr lang="en-US" altLang="ko-KR" sz="2800" dirty="0" smtClean="0">
                <a:latin typeface="Calibri" pitchFamily="34" charset="0"/>
              </a:rPr>
              <a:t>While watching the same video clip again, students </a:t>
            </a:r>
            <a:r>
              <a:rPr lang="en-US" altLang="ko-KR" sz="2800" dirty="0" smtClean="0">
                <a:latin typeface="Calibri" pitchFamily="34" charset="0"/>
              </a:rPr>
              <a:t>fill </a:t>
            </a:r>
            <a:r>
              <a:rPr lang="en-US" altLang="ko-KR" sz="2800" dirty="0" smtClean="0">
                <a:latin typeface="Calibri" pitchFamily="34" charset="0"/>
              </a:rPr>
              <a:t>out the blanks with proper </a:t>
            </a:r>
            <a:r>
              <a:rPr lang="en-US" altLang="ko-KR" sz="2800" dirty="0" smtClean="0">
                <a:latin typeface="Calibri" pitchFamily="34" charset="0"/>
              </a:rPr>
              <a:t>verb phrases</a:t>
            </a:r>
            <a:endParaRPr lang="en-US" altLang="ko-KR" sz="2800" dirty="0" smtClean="0">
              <a:latin typeface="Calibri" pitchFamily="34" charset="0"/>
            </a:endParaRPr>
          </a:p>
          <a:p>
            <a:pPr>
              <a:buNone/>
            </a:pPr>
            <a:endParaRPr lang="en-US" altLang="ko-KR" sz="2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After </a:t>
            </a:r>
            <a:r>
              <a:rPr lang="en-US" altLang="ko-KR" sz="2800" dirty="0" smtClean="0">
                <a:latin typeface="Calibri" pitchFamily="34" charset="0"/>
              </a:rPr>
              <a:t>students finish </a:t>
            </a:r>
            <a:r>
              <a:rPr lang="en-US" altLang="ko-KR" sz="2800" dirty="0" smtClean="0">
                <a:latin typeface="Calibri" pitchFamily="34" charset="0"/>
              </a:rPr>
              <a:t>filling in the blanks</a:t>
            </a:r>
            <a:r>
              <a:rPr lang="en-US" altLang="ko-KR" sz="2800" dirty="0" smtClean="0">
                <a:latin typeface="Calibri" pitchFamily="34" charset="0"/>
              </a:rPr>
              <a:t>, </a:t>
            </a:r>
            <a:r>
              <a:rPr lang="en-US" altLang="ko-KR" sz="2800" dirty="0" smtClean="0">
                <a:latin typeface="Calibri" pitchFamily="34" charset="0"/>
              </a:rPr>
              <a:t>teacher provides the students with the </a:t>
            </a:r>
            <a:r>
              <a:rPr lang="en-US" altLang="ko-KR" sz="2800" dirty="0" smtClean="0">
                <a:latin typeface="Calibri" pitchFamily="34" charset="0"/>
              </a:rPr>
              <a:t>answers on the slide, and </a:t>
            </a:r>
            <a:r>
              <a:rPr lang="en-US" altLang="ko-KR" sz="2800" dirty="0" smtClean="0">
                <a:latin typeface="Calibri" pitchFamily="34" charset="0"/>
              </a:rPr>
              <a:t>goes </a:t>
            </a:r>
            <a:r>
              <a:rPr lang="en-US" altLang="ko-KR" sz="2800" dirty="0" smtClean="0">
                <a:latin typeface="Calibri" pitchFamily="34" charset="0"/>
              </a:rPr>
              <a:t>over the meaning of words with </a:t>
            </a:r>
            <a:r>
              <a:rPr lang="en-US" altLang="ko-KR" sz="2800" dirty="0" smtClean="0">
                <a:latin typeface="Calibri" pitchFamily="34" charset="0"/>
              </a:rPr>
              <a:t>the students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643174" y="857232"/>
            <a:ext cx="5715040" cy="939784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Fill-in-the-blanks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715140" y="285728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I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3268667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itchFamily="34" charset="0"/>
              </a:rPr>
              <a:t>Before ‘debating activity,’ </a:t>
            </a:r>
            <a:r>
              <a:rPr lang="en-US" altLang="ko-KR" sz="2800" dirty="0" smtClean="0">
                <a:latin typeface="Calibri" pitchFamily="34" charset="0"/>
              </a:rPr>
              <a:t>teacher provides </a:t>
            </a:r>
            <a:r>
              <a:rPr lang="en-US" altLang="ko-KR" sz="2800" dirty="0" smtClean="0">
                <a:latin typeface="Calibri" pitchFamily="34" charset="0"/>
              </a:rPr>
              <a:t>expressions that students can use in discussion</a:t>
            </a:r>
          </a:p>
          <a:p>
            <a:r>
              <a:rPr lang="en-US" altLang="ko-KR" sz="2800" dirty="0" smtClean="0">
                <a:latin typeface="Calibri" pitchFamily="34" charset="0"/>
              </a:rPr>
              <a:t>Students also provide one or two expressions for each category </a:t>
            </a:r>
            <a:r>
              <a:rPr lang="en-US" altLang="ko-KR" sz="2800" dirty="0" smtClean="0">
                <a:latin typeface="Calibri" pitchFamily="34" charset="0"/>
              </a:rPr>
              <a:t>in groups</a:t>
            </a:r>
            <a:endParaRPr lang="en-US" altLang="ko-KR" sz="2800" dirty="0" smtClean="0">
              <a:latin typeface="Calibri" pitchFamily="34" charset="0"/>
            </a:endParaRPr>
          </a:p>
          <a:p>
            <a:r>
              <a:rPr lang="en-US" sz="2800" dirty="0" smtClean="0">
                <a:latin typeface="Calibri" pitchFamily="34" charset="0"/>
              </a:rPr>
              <a:t>After </a:t>
            </a:r>
            <a:r>
              <a:rPr lang="en-US" sz="2800" dirty="0" smtClean="0">
                <a:latin typeface="Calibri" pitchFamily="34" charset="0"/>
              </a:rPr>
              <a:t>group work, the students and teacher share </a:t>
            </a:r>
            <a:r>
              <a:rPr lang="en-US" sz="2800" dirty="0" smtClean="0">
                <a:latin typeface="Calibri" pitchFamily="34" charset="0"/>
              </a:rPr>
              <a:t>     their </a:t>
            </a:r>
            <a:r>
              <a:rPr lang="en-US" sz="2800" dirty="0" smtClean="0">
                <a:latin typeface="Calibri" pitchFamily="34" charset="0"/>
              </a:rPr>
              <a:t>sentences of expression together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071670" y="714356"/>
            <a:ext cx="6411665" cy="939784"/>
          </a:xfrm>
        </p:spPr>
        <p:txBody>
          <a:bodyPr/>
          <a:lstStyle/>
          <a:p>
            <a:r>
              <a:rPr lang="en-US" altLang="ko-KR" sz="3600" b="1" dirty="0" smtClean="0">
                <a:latin typeface="Calibri" pitchFamily="34" charset="0"/>
              </a:rPr>
              <a:t>Expressions for discussion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858016" y="214290"/>
            <a:ext cx="2500298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J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Debate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1"/>
          </p:nvPr>
        </p:nvSpPr>
        <p:spPr>
          <a:xfrm>
            <a:off x="785782" y="1428736"/>
            <a:ext cx="7786746" cy="19288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ko-KR" dirty="0" smtClean="0">
                <a:latin typeface="Calibri" pitchFamily="34" charset="0"/>
              </a:rPr>
              <a:t>    </a:t>
            </a:r>
            <a:r>
              <a:rPr lang="en-US" altLang="ko-KR" b="1" dirty="0" smtClean="0">
                <a:latin typeface="Calibri" pitchFamily="34" charset="0"/>
              </a:rPr>
              <a:t>Student A</a:t>
            </a:r>
          </a:p>
          <a:p>
            <a:pPr>
              <a:buNone/>
            </a:pPr>
            <a:r>
              <a:rPr lang="en-US" altLang="ko-KR" dirty="0" smtClean="0">
                <a:latin typeface="Calibri" pitchFamily="34" charset="0"/>
              </a:rPr>
              <a:t>     </a:t>
            </a:r>
            <a:r>
              <a:rPr lang="en-US" altLang="ko-KR" sz="3000" dirty="0" smtClean="0">
                <a:latin typeface="Calibri" pitchFamily="34" charset="0"/>
              </a:rPr>
              <a:t>Imagine you support celebrity adoption. Think about several reasons to support your opinion, and debate this with your partner using expressions </a:t>
            </a:r>
            <a:r>
              <a:rPr lang="en-US" altLang="ko-KR" sz="3000" dirty="0" smtClean="0">
                <a:latin typeface="Calibri" pitchFamily="34" charset="0"/>
              </a:rPr>
              <a:t>on the worksheet K</a:t>
            </a:r>
            <a:endParaRPr lang="ko-KR" altLang="en-US" sz="3000" dirty="0">
              <a:latin typeface="Calibri" pitchFamily="34" charset="0"/>
            </a:endParaRPr>
          </a:p>
        </p:txBody>
      </p:sp>
      <p:sp>
        <p:nvSpPr>
          <p:cNvPr id="8" name="내용 개체 틀 7"/>
          <p:cNvSpPr>
            <a:spLocks noGrp="1"/>
          </p:cNvSpPr>
          <p:nvPr>
            <p:ph sz="half" idx="2"/>
          </p:nvPr>
        </p:nvSpPr>
        <p:spPr>
          <a:xfrm>
            <a:off x="785786" y="3643314"/>
            <a:ext cx="7786144" cy="20002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ko-KR" dirty="0" smtClean="0"/>
              <a:t>     </a:t>
            </a:r>
            <a:r>
              <a:rPr lang="en-US" altLang="ko-KR" sz="3000" b="1" dirty="0" smtClean="0">
                <a:latin typeface="Calibri" pitchFamily="34" charset="0"/>
              </a:rPr>
              <a:t>Student B</a:t>
            </a:r>
          </a:p>
          <a:p>
            <a:pPr>
              <a:buNone/>
            </a:pPr>
            <a:r>
              <a:rPr lang="en-US" altLang="ko-KR" sz="3000" dirty="0" smtClean="0">
                <a:latin typeface="Calibri" pitchFamily="34" charset="0"/>
              </a:rPr>
              <a:t>     Suppose that you are against celebrity adoption. Think about several reasons to back up your opinion, and debate this with your partner using expressions </a:t>
            </a:r>
            <a:r>
              <a:rPr lang="en-US" altLang="ko-KR" sz="3000" dirty="0" smtClean="0">
                <a:latin typeface="Calibri" pitchFamily="34" charset="0"/>
              </a:rPr>
              <a:t>on the worksheet K</a:t>
            </a:r>
            <a:endParaRPr lang="ko-KR" altLang="en-US" sz="3000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858016" y="214290"/>
            <a:ext cx="2500298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K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1828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alibri" pitchFamily="34" charset="0"/>
              </a:rPr>
              <a:t>Write a short paragraph about </a:t>
            </a:r>
            <a:r>
              <a:rPr lang="en-US" sz="2800" dirty="0" smtClean="0">
                <a:latin typeface="Calibri" pitchFamily="34" charset="0"/>
              </a:rPr>
              <a:t>what you think about celebrity adoption, and give several </a:t>
            </a:r>
            <a:r>
              <a:rPr lang="en-US" sz="2800" dirty="0" smtClean="0">
                <a:latin typeface="Calibri" pitchFamily="34" charset="0"/>
              </a:rPr>
              <a:t>reasons to </a:t>
            </a:r>
            <a:r>
              <a:rPr lang="en-US" sz="2800" dirty="0" smtClean="0">
                <a:latin typeface="Calibri" pitchFamily="34" charset="0"/>
              </a:rPr>
              <a:t>          support </a:t>
            </a:r>
            <a:r>
              <a:rPr lang="en-US" sz="2800" dirty="0" smtClean="0">
                <a:latin typeface="Calibri" pitchFamily="34" charset="0"/>
              </a:rPr>
              <a:t>your opinion.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4071902" y="928670"/>
            <a:ext cx="5072098" cy="939784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Suggested homework</a:t>
            </a:r>
            <a:endParaRPr lang="ko-KR" altLang="en-US" sz="36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857488" y="2357430"/>
            <a:ext cx="4429156" cy="1143000"/>
          </a:xfrm>
        </p:spPr>
        <p:txBody>
          <a:bodyPr>
            <a:normAutofit/>
          </a:bodyPr>
          <a:lstStyle/>
          <a:p>
            <a:r>
              <a:rPr lang="en-US" altLang="ko-KR" sz="5400" b="1" dirty="0" smtClean="0">
                <a:latin typeface="Calibri" pitchFamily="34" charset="0"/>
              </a:rPr>
              <a:t>Thank you!</a:t>
            </a:r>
            <a:endParaRPr lang="ko-KR" altLang="en-US" sz="54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7"/>
          <p:cNvSpPr>
            <a:spLocks noGrp="1"/>
          </p:cNvSpPr>
          <p:nvPr>
            <p:ph idx="1"/>
          </p:nvPr>
        </p:nvSpPr>
        <p:spPr>
          <a:xfrm>
            <a:off x="357126" y="1357298"/>
            <a:ext cx="8786874" cy="4714908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1.   Objectives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2.   Warm-up activities </a:t>
            </a:r>
            <a:r>
              <a:rPr lang="en-US" altLang="ko-KR" sz="2400" dirty="0" smtClean="0">
                <a:latin typeface="Calibri" pitchFamily="34" charset="0"/>
              </a:rPr>
              <a:t>(Worksheet A,B)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3.   Schema building activities through reading </a:t>
            </a:r>
            <a:r>
              <a:rPr lang="en-US" altLang="ko-KR" sz="2400" dirty="0" smtClean="0">
                <a:latin typeface="Calibri" pitchFamily="34" charset="0"/>
              </a:rPr>
              <a:t>(worksheet C,D)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4.   Vocabulary building activities through reading </a:t>
            </a:r>
            <a:r>
              <a:rPr lang="en-US" altLang="ko-KR" sz="2400" dirty="0" smtClean="0">
                <a:latin typeface="Calibri" pitchFamily="34" charset="0"/>
              </a:rPr>
              <a:t>(worksheet E,F)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5.   </a:t>
            </a:r>
            <a:r>
              <a:rPr lang="en-US" altLang="ko-KR" dirty="0" smtClean="0">
                <a:latin typeface="Calibri" pitchFamily="34" charset="0"/>
              </a:rPr>
              <a:t>Role-play </a:t>
            </a:r>
            <a:r>
              <a:rPr lang="en-US" altLang="ko-KR" sz="2400" dirty="0" smtClean="0">
                <a:latin typeface="Calibri" pitchFamily="34" charset="0"/>
              </a:rPr>
              <a:t>(worksheet </a:t>
            </a:r>
            <a:r>
              <a:rPr lang="en-US" altLang="ko-KR" sz="2400" dirty="0" smtClean="0">
                <a:latin typeface="Calibri" pitchFamily="34" charset="0"/>
              </a:rPr>
              <a:t>G)</a:t>
            </a:r>
            <a:endParaRPr lang="en-US" altLang="ko-KR" sz="2400" dirty="0" smtClean="0">
              <a:latin typeface="Calibri" pitchFamily="34" charset="0"/>
            </a:endParaRP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6.   Listening activity </a:t>
            </a:r>
            <a:r>
              <a:rPr lang="en-US" altLang="ko-KR" sz="2400" dirty="0" smtClean="0">
                <a:latin typeface="Calibri" pitchFamily="34" charset="0"/>
              </a:rPr>
              <a:t>(worksheet H)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7.   Vocabulary building activity through listening </a:t>
            </a:r>
            <a:r>
              <a:rPr lang="en-US" altLang="ko-KR" sz="2400" dirty="0" smtClean="0">
                <a:latin typeface="Calibri" pitchFamily="34" charset="0"/>
              </a:rPr>
              <a:t>(worksheet I)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8.   Learning expressions for discussion </a:t>
            </a:r>
            <a:r>
              <a:rPr lang="en-US" altLang="ko-KR" sz="2400" dirty="0" smtClean="0">
                <a:latin typeface="Calibri" pitchFamily="34" charset="0"/>
              </a:rPr>
              <a:t>(worksheet J)</a:t>
            </a:r>
          </a:p>
          <a:p>
            <a:pPr marL="514350" indent="-514350">
              <a:buNone/>
            </a:pPr>
            <a:r>
              <a:rPr lang="en-US" altLang="ko-KR" dirty="0" smtClean="0">
                <a:latin typeface="Calibri" pitchFamily="34" charset="0"/>
              </a:rPr>
              <a:t>9.   Debate </a:t>
            </a:r>
            <a:r>
              <a:rPr lang="en-US" altLang="ko-KR" sz="2400" dirty="0" smtClean="0">
                <a:latin typeface="Calibri" pitchFamily="34" charset="0"/>
              </a:rPr>
              <a:t>(worksheet k)</a:t>
            </a:r>
            <a:endParaRPr lang="ko-KR" altLang="en-US" sz="2400" dirty="0">
              <a:latin typeface="Calibri" pitchFamily="34" charset="0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5429256" y="428604"/>
            <a:ext cx="3357586" cy="939784"/>
          </a:xfrm>
        </p:spPr>
        <p:txBody>
          <a:bodyPr>
            <a:normAutofit/>
          </a:bodyPr>
          <a:lstStyle/>
          <a:p>
            <a:pPr algn="r"/>
            <a:r>
              <a:rPr lang="en-US" altLang="ko-KR" sz="3600" b="1" dirty="0" smtClean="0">
                <a:latin typeface="Calibri" pitchFamily="34" charset="0"/>
              </a:rPr>
              <a:t>Overview</a:t>
            </a:r>
            <a:endParaRPr lang="ko-KR" altLang="en-US" sz="3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itchFamily="34" charset="0"/>
              </a:rPr>
              <a:t>Students will be able to understand celebrity adoption, and produce their opinions about it</a:t>
            </a:r>
          </a:p>
          <a:p>
            <a:r>
              <a:rPr lang="en-US" altLang="ko-KR" sz="2800" dirty="0" smtClean="0">
                <a:latin typeface="Calibri" pitchFamily="34" charset="0"/>
              </a:rPr>
              <a:t>Students will be able to identify the main idea and details in the reading and listening materials.</a:t>
            </a:r>
          </a:p>
          <a:p>
            <a:r>
              <a:rPr lang="en-US" altLang="ko-KR" sz="2800" dirty="0" smtClean="0">
                <a:latin typeface="Calibri" pitchFamily="34" charset="0"/>
              </a:rPr>
              <a:t>Students will be able to acquire </a:t>
            </a:r>
            <a:r>
              <a:rPr lang="en-US" altLang="ko-KR" sz="2800" dirty="0" smtClean="0">
                <a:latin typeface="Calibri" pitchFamily="34" charset="0"/>
              </a:rPr>
              <a:t>vocabulary </a:t>
            </a:r>
            <a:r>
              <a:rPr lang="en-US" altLang="ko-KR" sz="2800" dirty="0" smtClean="0">
                <a:latin typeface="Calibri" pitchFamily="34" charset="0"/>
              </a:rPr>
              <a:t>related to the court of law in the </a:t>
            </a:r>
            <a:r>
              <a:rPr lang="en-US" altLang="ko-KR" sz="2800" dirty="0" smtClean="0">
                <a:latin typeface="Calibri" pitchFamily="34" charset="0"/>
              </a:rPr>
              <a:t>reading material, and learn verb phrases in the </a:t>
            </a:r>
            <a:r>
              <a:rPr lang="en-US" altLang="ko-KR" sz="2800" dirty="0" smtClean="0">
                <a:latin typeface="Calibri" pitchFamily="34" charset="0"/>
              </a:rPr>
              <a:t>listening </a:t>
            </a:r>
            <a:r>
              <a:rPr lang="en-US" altLang="ko-KR" sz="2800" dirty="0" smtClean="0">
                <a:latin typeface="Calibri" pitchFamily="34" charset="0"/>
              </a:rPr>
              <a:t>material.</a:t>
            </a:r>
            <a:endParaRPr lang="en-US" altLang="ko-KR" sz="2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Students will be able to learn expressions to give their opinions and use them properly in debate.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5286380" y="500042"/>
            <a:ext cx="3125517" cy="939784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Objectives</a:t>
            </a:r>
            <a:endParaRPr lang="ko-KR" altLang="en-US" sz="3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598073" y="714356"/>
            <a:ext cx="8545927" cy="857248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What do they have in common?</a:t>
            </a:r>
            <a:endParaRPr lang="ko-KR" altLang="en-US" sz="3600" b="1" dirty="0">
              <a:latin typeface="Calibri" pitchFamily="34" charset="0"/>
            </a:endParaRPr>
          </a:p>
        </p:txBody>
      </p:sp>
      <p:pic>
        <p:nvPicPr>
          <p:cNvPr id="12" name="내용 개체 틀 11" descr="madonna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714488"/>
            <a:ext cx="3500462" cy="3286148"/>
          </a:xfrm>
        </p:spPr>
      </p:pic>
      <p:sp>
        <p:nvSpPr>
          <p:cNvPr id="8" name="텍스트 개체 틀 7"/>
          <p:cNvSpPr>
            <a:spLocks noGrp="1"/>
          </p:cNvSpPr>
          <p:nvPr>
            <p:ph type="body" idx="1"/>
          </p:nvPr>
        </p:nvSpPr>
        <p:spPr>
          <a:xfrm>
            <a:off x="785786" y="5072074"/>
            <a:ext cx="4040188" cy="639762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Calibri" pitchFamily="34" charset="0"/>
              </a:rPr>
              <a:t>Madonna</a:t>
            </a:r>
            <a:r>
              <a:rPr lang="en-US" dirty="0" smtClean="0">
                <a:latin typeface="Calibri" pitchFamily="34" charset="0"/>
              </a:rPr>
              <a:t> Louise</a:t>
            </a:r>
            <a:endParaRPr lang="ko-KR" altLang="en-US" dirty="0">
              <a:latin typeface="Calibri" pitchFamily="34" charset="0"/>
            </a:endParaRPr>
          </a:p>
        </p:txBody>
      </p:sp>
      <p:pic>
        <p:nvPicPr>
          <p:cNvPr id="13" name="내용 개체 틀 12" descr="jolie 1.jpg"/>
          <p:cNvPicPr>
            <a:picLocks noGrp="1" noChangeAspect="1"/>
          </p:cNvPicPr>
          <p:nvPr>
            <p:ph sz="half" idx="4"/>
          </p:nvPr>
        </p:nvPicPr>
        <p:blipFill>
          <a:blip r:embed="rId3" cstate="print"/>
          <a:stretch>
            <a:fillRect/>
          </a:stretch>
        </p:blipFill>
        <p:spPr>
          <a:xfrm>
            <a:off x="5072066" y="1714488"/>
            <a:ext cx="3286148" cy="3357586"/>
          </a:xfrm>
        </p:spPr>
      </p:pic>
      <p:sp>
        <p:nvSpPr>
          <p:cNvPr id="10" name="텍스트 개체 틀 9"/>
          <p:cNvSpPr>
            <a:spLocks noGrp="1"/>
          </p:cNvSpPr>
          <p:nvPr>
            <p:ph type="body" sz="quarter" idx="3"/>
          </p:nvPr>
        </p:nvSpPr>
        <p:spPr>
          <a:xfrm>
            <a:off x="4857752" y="5072074"/>
            <a:ext cx="3214710" cy="639762"/>
          </a:xfrm>
        </p:spPr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Angelina Jolie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9" name="제목 6"/>
          <p:cNvSpPr txBox="1">
            <a:spLocks/>
          </p:cNvSpPr>
          <p:nvPr/>
        </p:nvSpPr>
        <p:spPr>
          <a:xfrm>
            <a:off x="6500826" y="285728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A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7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1185858"/>
          </a:xfrm>
        </p:spPr>
        <p:txBody>
          <a:bodyPr/>
          <a:lstStyle/>
          <a:p>
            <a:r>
              <a:rPr lang="en-US" altLang="ko-KR" sz="2800" dirty="0" smtClean="0">
                <a:latin typeface="Calibri" pitchFamily="34" charset="0"/>
              </a:rPr>
              <a:t>What words can you think of related to celebrities ?</a:t>
            </a:r>
          </a:p>
          <a:p>
            <a:pPr>
              <a:buNone/>
            </a:pPr>
            <a:endParaRPr lang="ko-KR" altLang="en-US" dirty="0">
              <a:latin typeface="Calibri" pitchFamily="34" charset="0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285720" y="642918"/>
            <a:ext cx="8501121" cy="939784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Celebrity adoption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9" name="내용 개체 틀 7"/>
          <p:cNvSpPr txBox="1">
            <a:spLocks/>
          </p:cNvSpPr>
          <p:nvPr/>
        </p:nvSpPr>
        <p:spPr>
          <a:xfrm>
            <a:off x="500034" y="2357430"/>
            <a:ext cx="8372476" cy="118585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Wingdings"/>
              <a:buChar char=""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Celebrity: a widely know person 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tabLst/>
              <a:defRPr/>
            </a:pPr>
            <a:r>
              <a:rPr kumimoji="0" lang="en-US" altLang="ko-KR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                      </a:t>
            </a: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(From Oxford dictionary</a:t>
            </a:r>
            <a:r>
              <a:rPr kumimoji="0" lang="en-US" altLang="ko-KR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Wingdings"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0" name="내용 개체 틀 7"/>
          <p:cNvSpPr txBox="1">
            <a:spLocks/>
          </p:cNvSpPr>
          <p:nvPr/>
        </p:nvSpPr>
        <p:spPr>
          <a:xfrm>
            <a:off x="500034" y="4000504"/>
            <a:ext cx="8229600" cy="118585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Wingdings"/>
              <a:buChar char=""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What words can you think of related to adoption?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Wingdings"/>
              <a:buNone/>
              <a:tabLst/>
              <a:defRPr/>
            </a:pP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1" name="내용 개체 틀 7"/>
          <p:cNvSpPr txBox="1">
            <a:spLocks/>
          </p:cNvSpPr>
          <p:nvPr/>
        </p:nvSpPr>
        <p:spPr>
          <a:xfrm>
            <a:off x="500034" y="4429132"/>
            <a:ext cx="8229600" cy="1428760"/>
          </a:xfrm>
          <a:prstGeom prst="rect">
            <a:avLst/>
          </a:prstGeom>
        </p:spPr>
        <p:txBody>
          <a:bodyPr vert="horz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Wingdings"/>
              <a:buChar char=""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Adoption: A</a:t>
            </a:r>
            <a:r>
              <a:rPr kumimoji="0" lang="en-US" altLang="ko-KR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 legal proceeding that creates a parent-child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tabLst/>
              <a:defRPr/>
            </a:pPr>
            <a:r>
              <a:rPr kumimoji="0" lang="en-US" altLang="ko-KR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                       relation between persons not related by blood 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tabLst/>
              <a:defRPr/>
            </a:pPr>
            <a:r>
              <a:rPr lang="en-US" altLang="ko-KR" sz="2800" dirty="0" smtClean="0">
                <a:solidFill>
                  <a:schemeClr val="tx2"/>
                </a:solidFill>
                <a:latin typeface="Calibri" pitchFamily="34" charset="0"/>
              </a:rPr>
              <a:t>                      </a:t>
            </a:r>
            <a:r>
              <a:rPr kumimoji="0" lang="en-US" altLang="ko-KR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(From Oxford dictionary)</a:t>
            </a: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</a:rPr>
              <a:t>  </a:t>
            </a:r>
            <a:endParaRPr kumimoji="0" lang="en-US" altLang="ko-K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Wingdings"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제목 6"/>
          <p:cNvSpPr txBox="1">
            <a:spLocks/>
          </p:cNvSpPr>
          <p:nvPr/>
        </p:nvSpPr>
        <p:spPr>
          <a:xfrm>
            <a:off x="6500826" y="285728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A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2857488" y="785794"/>
            <a:ext cx="5643602" cy="703282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Calibri" pitchFamily="34" charset="0"/>
              </a:rPr>
              <a:t>Let’s think about it!</a:t>
            </a:r>
            <a:endParaRPr lang="ko-KR" altLang="en-US" sz="3600" b="1" dirty="0">
              <a:latin typeface="Calibri" pitchFamily="34" charset="0"/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sz="half" idx="1"/>
          </p:nvPr>
        </p:nvSpPr>
        <p:spPr>
          <a:xfrm>
            <a:off x="642910" y="1857364"/>
            <a:ext cx="7786746" cy="1143008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Calibri" pitchFamily="34" charset="0"/>
              </a:rPr>
              <a:t>Read a question, and write down your opinion about the question shortly for three minute!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2"/>
          </p:nvPr>
        </p:nvSpPr>
        <p:spPr>
          <a:xfrm>
            <a:off x="642910" y="3357562"/>
            <a:ext cx="7857582" cy="1928826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Calibri" pitchFamily="34" charset="0"/>
              </a:rPr>
              <a:t>Talk about your opinion </a:t>
            </a:r>
            <a:r>
              <a:rPr lang="en-US" altLang="ko-KR" dirty="0" smtClean="0">
                <a:latin typeface="Calibri" pitchFamily="34" charset="0"/>
              </a:rPr>
              <a:t>about </a:t>
            </a:r>
            <a:r>
              <a:rPr lang="en-US" altLang="ko-KR" dirty="0" smtClean="0">
                <a:latin typeface="Calibri" pitchFamily="34" charset="0"/>
              </a:rPr>
              <a:t>the question.</a:t>
            </a:r>
          </a:p>
          <a:p>
            <a:r>
              <a:rPr lang="en-US" altLang="ko-KR" dirty="0" smtClean="0">
                <a:latin typeface="Calibri" pitchFamily="34" charset="0"/>
              </a:rPr>
              <a:t>While your classmates are presenting their questions and opinions, take notes in the table!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6" name="제목 6"/>
          <p:cNvSpPr txBox="1">
            <a:spLocks/>
          </p:cNvSpPr>
          <p:nvPr/>
        </p:nvSpPr>
        <p:spPr>
          <a:xfrm>
            <a:off x="6715140" y="214290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B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143403"/>
          </a:xfrm>
        </p:spPr>
        <p:txBody>
          <a:bodyPr>
            <a:normAutofit/>
          </a:bodyPr>
          <a:lstStyle/>
          <a:p>
            <a:endParaRPr lang="en-US" altLang="ko-KR" sz="2800" dirty="0" smtClean="0">
              <a:latin typeface="Calibri" pitchFamily="34" charset="0"/>
            </a:endParaRPr>
          </a:p>
          <a:p>
            <a:pPr>
              <a:buNone/>
            </a:pPr>
            <a:r>
              <a:rPr lang="en-US" sz="2000" u="sng" dirty="0" smtClean="0">
                <a:latin typeface="Calibri" pitchFamily="34" charset="0"/>
                <a:hlinkClick r:id="rId2"/>
              </a:rPr>
              <a:t>(http://www.cnn.com/2009/SHOWBIZ/Music/05/04/madonna.adoption</a:t>
            </a:r>
          </a:p>
          <a:p>
            <a:pPr>
              <a:buNone/>
            </a:pPr>
            <a:r>
              <a:rPr lang="en-US" sz="2000" u="sng" dirty="0" smtClean="0">
                <a:latin typeface="Calibri" pitchFamily="34" charset="0"/>
                <a:hlinkClick r:id="rId2"/>
              </a:rPr>
              <a:t>/index.html</a:t>
            </a:r>
            <a:r>
              <a:rPr lang="en-US" sz="2000" u="sng" dirty="0" smtClean="0">
                <a:latin typeface="Calibri" pitchFamily="34" charset="0"/>
              </a:rPr>
              <a:t>)</a:t>
            </a:r>
            <a:endParaRPr lang="ko-KR" altLang="en-US" sz="2800" dirty="0" smtClean="0"/>
          </a:p>
          <a:p>
            <a:pPr>
              <a:buNone/>
            </a:pPr>
            <a:endParaRPr lang="en-US" altLang="ko-KR" sz="2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This reading activity is for </a:t>
            </a:r>
            <a:r>
              <a:rPr lang="en-US" altLang="ko-KR" sz="2800" dirty="0" smtClean="0">
                <a:latin typeface="Calibri" pitchFamily="34" charset="0"/>
              </a:rPr>
              <a:t>students</a:t>
            </a:r>
            <a:r>
              <a:rPr lang="en-US" altLang="ko-KR" sz="2800" dirty="0" smtClean="0">
                <a:latin typeface="Calibri" pitchFamily="34" charset="0"/>
              </a:rPr>
              <a:t>’ schema </a:t>
            </a:r>
            <a:r>
              <a:rPr lang="en-US" altLang="ko-KR" sz="2800" dirty="0" smtClean="0">
                <a:latin typeface="Calibri" pitchFamily="34" charset="0"/>
              </a:rPr>
              <a:t>building for </a:t>
            </a:r>
            <a:r>
              <a:rPr lang="en-US" altLang="ko-KR" sz="2800" dirty="0" smtClean="0">
                <a:latin typeface="Calibri" pitchFamily="34" charset="0"/>
              </a:rPr>
              <a:t>the next listening activity</a:t>
            </a:r>
          </a:p>
          <a:p>
            <a:r>
              <a:rPr lang="en-US" altLang="ko-KR" sz="2800" dirty="0" smtClean="0">
                <a:latin typeface="Calibri" pitchFamily="34" charset="0"/>
              </a:rPr>
              <a:t>Teacher asks </a:t>
            </a:r>
            <a:r>
              <a:rPr lang="en-US" altLang="ko-KR" sz="2800" dirty="0" smtClean="0">
                <a:latin typeface="Calibri" pitchFamily="34" charset="0"/>
              </a:rPr>
              <a:t>students to only focus on the main idea and several important details of the article while reading.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-500098" y="857232"/>
            <a:ext cx="9072626" cy="1143008"/>
          </a:xfrm>
        </p:spPr>
        <p:txBody>
          <a:bodyPr>
            <a:noAutofit/>
          </a:bodyPr>
          <a:lstStyle/>
          <a:p>
            <a:r>
              <a:rPr lang="en-US" altLang="ko-KR" sz="3200" b="1" dirty="0" smtClean="0">
                <a:latin typeface="Calibri" pitchFamily="34" charset="0"/>
              </a:rPr>
              <a:t>Madonna’s adoption appeal begins </a:t>
            </a:r>
            <a:br>
              <a:rPr lang="en-US" altLang="ko-KR" sz="3200" b="1" dirty="0" smtClean="0">
                <a:latin typeface="Calibri" pitchFamily="34" charset="0"/>
              </a:rPr>
            </a:br>
            <a:r>
              <a:rPr lang="en-US" altLang="ko-KR" sz="3200" b="1" dirty="0" smtClean="0">
                <a:latin typeface="Calibri" pitchFamily="34" charset="0"/>
              </a:rPr>
              <a:t>                                                          in Malawi</a:t>
            </a:r>
            <a:endParaRPr lang="ko-KR" altLang="en-US" sz="3200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715140" y="214290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c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143403"/>
          </a:xfrm>
        </p:spPr>
        <p:txBody>
          <a:bodyPr>
            <a:normAutofit/>
          </a:bodyPr>
          <a:lstStyle/>
          <a:p>
            <a:endParaRPr lang="en-US" altLang="ko-KR" sz="2800" dirty="0" smtClean="0">
              <a:latin typeface="Calibri" pitchFamily="34" charset="0"/>
            </a:endParaRPr>
          </a:p>
          <a:p>
            <a:pPr>
              <a:buNone/>
            </a:pPr>
            <a:r>
              <a:rPr lang="en-US" sz="2000" u="sng" dirty="0" smtClean="0">
                <a:latin typeface="Calibri" pitchFamily="34" charset="0"/>
                <a:hlinkClick r:id="rId2"/>
              </a:rPr>
              <a:t>(http://www.cnn.com/2009/SHOWBIZ/Music/05/04/madonna.adoption</a:t>
            </a:r>
          </a:p>
          <a:p>
            <a:pPr>
              <a:buNone/>
            </a:pPr>
            <a:r>
              <a:rPr lang="en-US" sz="2000" u="sng" dirty="0" smtClean="0">
                <a:latin typeface="Calibri" pitchFamily="34" charset="0"/>
                <a:hlinkClick r:id="rId2"/>
              </a:rPr>
              <a:t>/index.html</a:t>
            </a:r>
            <a:r>
              <a:rPr lang="en-US" sz="2000" u="sng" dirty="0" smtClean="0">
                <a:latin typeface="Calibri" pitchFamily="34" charset="0"/>
              </a:rPr>
              <a:t>)</a:t>
            </a:r>
            <a:endParaRPr lang="ko-KR" altLang="en-US" sz="2800" dirty="0" smtClean="0"/>
          </a:p>
          <a:p>
            <a:pPr>
              <a:buNone/>
            </a:pPr>
            <a:endParaRPr lang="en-US" altLang="ko-KR" sz="2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Q1. Write down the main idea of the article in one </a:t>
            </a:r>
          </a:p>
          <a:p>
            <a:pPr>
              <a:buNone/>
            </a:pPr>
            <a:r>
              <a:rPr lang="en-US" altLang="ko-KR" sz="2800" dirty="0" smtClean="0">
                <a:latin typeface="Calibri" pitchFamily="34" charset="0"/>
              </a:rPr>
              <a:t>           sentence.</a:t>
            </a:r>
          </a:p>
          <a:p>
            <a:r>
              <a:rPr lang="en-US" altLang="ko-KR" sz="2800" dirty="0" smtClean="0">
                <a:latin typeface="Calibri" pitchFamily="34" charset="0"/>
              </a:rPr>
              <a:t>Q2. True-False Question.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-500098" y="857232"/>
            <a:ext cx="9072626" cy="1143008"/>
          </a:xfrm>
        </p:spPr>
        <p:txBody>
          <a:bodyPr>
            <a:noAutofit/>
          </a:bodyPr>
          <a:lstStyle/>
          <a:p>
            <a:r>
              <a:rPr lang="en-US" altLang="ko-KR" sz="3200" b="1" dirty="0" smtClean="0">
                <a:latin typeface="Calibri" pitchFamily="34" charset="0"/>
              </a:rPr>
              <a:t>Madonna’s adoption appeal begins </a:t>
            </a:r>
            <a:br>
              <a:rPr lang="en-US" altLang="ko-KR" sz="3200" b="1" dirty="0" smtClean="0">
                <a:latin typeface="Calibri" pitchFamily="34" charset="0"/>
              </a:rPr>
            </a:br>
            <a:r>
              <a:rPr lang="en-US" altLang="ko-KR" sz="3200" b="1" dirty="0" smtClean="0">
                <a:latin typeface="Calibri" pitchFamily="34" charset="0"/>
              </a:rPr>
              <a:t>                                                          in Malawi</a:t>
            </a:r>
            <a:endParaRPr lang="ko-KR" altLang="en-US" sz="3200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715140" y="214290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D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143403"/>
          </a:xfrm>
        </p:spPr>
        <p:txBody>
          <a:bodyPr>
            <a:normAutofit/>
          </a:bodyPr>
          <a:lstStyle/>
          <a:p>
            <a:endParaRPr lang="en-US" altLang="ko-KR" sz="2800" dirty="0" smtClean="0">
              <a:latin typeface="Calibri" pitchFamily="34" charset="0"/>
            </a:endParaRPr>
          </a:p>
          <a:p>
            <a:pPr>
              <a:buNone/>
            </a:pPr>
            <a:r>
              <a:rPr lang="en-US" sz="2000" u="sng" dirty="0" smtClean="0">
                <a:latin typeface="Calibri" pitchFamily="34" charset="0"/>
                <a:hlinkClick r:id="rId2"/>
              </a:rPr>
              <a:t>(http://www.cnn.com/2009/SHOWBIZ/Music/05/04/madonna.adoption</a:t>
            </a:r>
          </a:p>
          <a:p>
            <a:pPr>
              <a:buNone/>
            </a:pPr>
            <a:r>
              <a:rPr lang="en-US" sz="2000" u="sng" dirty="0" smtClean="0">
                <a:latin typeface="Calibri" pitchFamily="34" charset="0"/>
                <a:hlinkClick r:id="rId2"/>
              </a:rPr>
              <a:t>/index.html</a:t>
            </a:r>
            <a:r>
              <a:rPr lang="en-US" sz="2000" u="sng" dirty="0" smtClean="0">
                <a:latin typeface="Calibri" pitchFamily="34" charset="0"/>
              </a:rPr>
              <a:t>)</a:t>
            </a:r>
            <a:endParaRPr lang="ko-KR" altLang="en-US" sz="2800" dirty="0" smtClean="0"/>
          </a:p>
          <a:p>
            <a:pPr>
              <a:buNone/>
            </a:pPr>
            <a:endParaRPr lang="en-US" altLang="ko-KR" sz="2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The second reading activity </a:t>
            </a:r>
            <a:r>
              <a:rPr lang="en-US" altLang="ko-KR" sz="2800" dirty="0" smtClean="0">
                <a:latin typeface="Calibri" pitchFamily="34" charset="0"/>
              </a:rPr>
              <a:t>is for enhanced vocabulary learning</a:t>
            </a:r>
            <a:endParaRPr lang="en-US" altLang="ko-KR" sz="2800" dirty="0" smtClean="0">
              <a:latin typeface="Calibri" pitchFamily="34" charset="0"/>
            </a:endParaRPr>
          </a:p>
          <a:p>
            <a:r>
              <a:rPr lang="en-US" altLang="ko-KR" sz="2800" dirty="0" smtClean="0">
                <a:latin typeface="Calibri" pitchFamily="34" charset="0"/>
              </a:rPr>
              <a:t>Teacher asks </a:t>
            </a:r>
            <a:r>
              <a:rPr lang="en-US" altLang="ko-KR" sz="2800" dirty="0" smtClean="0">
                <a:latin typeface="Calibri" pitchFamily="34" charset="0"/>
              </a:rPr>
              <a:t>students to read the same article again, but, this time, students have to identify the meaning of words in bold in context.</a:t>
            </a:r>
            <a:endParaRPr lang="ko-KR" altLang="en-US" sz="2800" dirty="0">
              <a:latin typeface="Calibri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-500098" y="857232"/>
            <a:ext cx="9072626" cy="1143008"/>
          </a:xfrm>
        </p:spPr>
        <p:txBody>
          <a:bodyPr>
            <a:noAutofit/>
          </a:bodyPr>
          <a:lstStyle/>
          <a:p>
            <a:r>
              <a:rPr lang="en-US" altLang="ko-KR" sz="3200" b="1" dirty="0" smtClean="0">
                <a:latin typeface="Calibri" pitchFamily="34" charset="0"/>
              </a:rPr>
              <a:t>Madonna’s adoption appeal begins </a:t>
            </a:r>
            <a:br>
              <a:rPr lang="en-US" altLang="ko-KR" sz="3200" b="1" dirty="0" smtClean="0">
                <a:latin typeface="Calibri" pitchFamily="34" charset="0"/>
              </a:rPr>
            </a:br>
            <a:r>
              <a:rPr lang="en-US" altLang="ko-KR" sz="3200" b="1" dirty="0" smtClean="0">
                <a:latin typeface="Calibri" pitchFamily="34" charset="0"/>
              </a:rPr>
              <a:t>                                                          in Malawi</a:t>
            </a:r>
            <a:endParaRPr lang="ko-KR" altLang="en-US" sz="3200" b="1" dirty="0">
              <a:latin typeface="Calibri" pitchFamily="34" charset="0"/>
            </a:endParaRPr>
          </a:p>
        </p:txBody>
      </p:sp>
      <p:sp>
        <p:nvSpPr>
          <p:cNvPr id="4" name="제목 6"/>
          <p:cNvSpPr txBox="1">
            <a:spLocks/>
          </p:cNvSpPr>
          <p:nvPr/>
        </p:nvSpPr>
        <p:spPr>
          <a:xfrm>
            <a:off x="6715140" y="214290"/>
            <a:ext cx="264317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100" normalizeH="0" baseline="0" noProof="0" dirty="0" smtClean="0">
                <a:ln w="18000">
                  <a:noFill/>
                  <a:prstDash val="solid"/>
                </a:ln>
                <a:solidFill>
                  <a:srgbClr val="0070C0"/>
                </a:solidFill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Worksheet E</a:t>
            </a:r>
            <a:endParaRPr kumimoji="0" lang="ko-KR" altLang="en-US" sz="2400" b="1" i="0" u="none" strike="noStrike" kern="1200" cap="none" spc="100" normalizeH="0" baseline="0" noProof="0" dirty="0">
              <a:ln w="18000">
                <a:noFill/>
                <a:prstDash val="solid"/>
              </a:ln>
              <a:solidFill>
                <a:srgbClr val="0070C0"/>
              </a:solidFill>
              <a:effectLst>
                <a:outerShdw blurRad="44450" dist="25400" dir="2700000" algn="tl" rotWithShape="0">
                  <a:schemeClr val="bg1">
                    <a:alpha val="51000"/>
                  </a:scheme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711</TotalTime>
  <Words>882</Words>
  <Application>Microsoft Office PowerPoint</Application>
  <PresentationFormat>화면 슬라이드 쇼(4:3)</PresentationFormat>
  <Paragraphs>103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고구려 벽화</vt:lpstr>
      <vt:lpstr>Celebrity Adoption</vt:lpstr>
      <vt:lpstr>Overview</vt:lpstr>
      <vt:lpstr>Objectives</vt:lpstr>
      <vt:lpstr>What do they have in common?</vt:lpstr>
      <vt:lpstr>Celebrity adoption</vt:lpstr>
      <vt:lpstr>Let’s think about it!</vt:lpstr>
      <vt:lpstr>Madonna’s adoption appeal begins                                                            in Malawi</vt:lpstr>
      <vt:lpstr>Madonna’s adoption appeal begins                                                            in Malawi</vt:lpstr>
      <vt:lpstr>Madonna’s adoption appeal begins                                                            in Malawi</vt:lpstr>
      <vt:lpstr>Guess the meaning</vt:lpstr>
      <vt:lpstr>Role Play  TV interview with Madonna</vt:lpstr>
      <vt:lpstr>Listening activity</vt:lpstr>
      <vt:lpstr>Fill-in-the-blanks</vt:lpstr>
      <vt:lpstr>Expressions for discussion</vt:lpstr>
      <vt:lpstr>Debate</vt:lpstr>
      <vt:lpstr>Suggested homework</vt:lpstr>
      <vt:lpstr>Thank you!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김나영</dc:creator>
  <cp:lastModifiedBy>김나영</cp:lastModifiedBy>
  <cp:revision>105</cp:revision>
  <dcterms:created xsi:type="dcterms:W3CDTF">2009-11-22T20:57:53Z</dcterms:created>
  <dcterms:modified xsi:type="dcterms:W3CDTF">2009-12-03T04:23:18Z</dcterms:modified>
</cp:coreProperties>
</file>